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2B9A2-03DC-4F8E-99CA-006F5E3C1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5C1ADE-4FE1-45A5-ABBB-2D84A768E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A3F0E-42A4-411C-9B52-E7435A4D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FF38E-CFC6-44BA-B957-B3DEE415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B92DD-BAEA-40D5-9EB3-951F1173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C5C73-2DF2-4A9B-B2BD-25E9E501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B9E54-AA99-4686-8554-40BF29481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9799C-FDA0-4FFA-B127-AB1360E2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44391C-4C00-4D07-993D-A7D2D31F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FF388-9531-479D-A1A6-52C11F94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E44F09-7639-4294-9E2F-ABF03C482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DC7930-61C2-461A-9354-D0C5D8F26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7A3154-9081-4F0E-B739-EC27C43A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B006F-DA06-4C51-A383-24F6A9E1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CCD22-C24E-4921-97A9-34E20836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54422-ED16-4D8C-AF40-B4DF7311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F5D65-245B-4278-BB12-39EF892F9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8B50A-2037-45A9-AC2E-7B4D9AB5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924CF-F2C4-41D9-B3F0-C2B44D80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B46FAF-B159-45F3-9E5B-C7C5646E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2E2A-2A71-4610-95D5-3049C8C0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7C0C1-A2BC-4965-9792-917D22CE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29735-A5C5-46E0-8E85-0D9771A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F45CC-A3E8-4342-AAFA-E02759C8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26192B-32B0-4C02-BF49-83E1D897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1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0885B-9348-443E-8845-75415C65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18B31-AE31-45C0-8C61-754235434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A18B90-C014-487E-8279-19844960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0A61E-B9E5-4E14-BD8B-991BC20D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725A2F-0B62-41A8-9B4A-88D09EEE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33488B-34E5-40A8-8037-2AC9AA9B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824F-88AF-4ABB-971E-D095F3F1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CB5BAE-D834-42A9-8F14-7E020482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E1ED52-5C33-4300-B43F-F0B344818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3B9EFA-AA09-4860-A1E4-7CC71A880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7412B1-6FBD-46F2-9B1D-AFD628592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9BCC64-B7DE-4473-8E42-5DFB12E6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C0FC3D-49CE-4F3F-910B-CA58A686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0118B0-5AA2-4999-A2AE-C2597F17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7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7678B-32DC-4C94-82E9-869AFBF9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77665E-31EC-4ACC-B79F-7243BCB5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E18AD2-1A91-487F-8C0E-606F10CF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05C312-39DF-4F54-B3B3-3CF27788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4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42967B-1C85-4B4A-9F0A-891275F6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52344E-2963-4B0A-8F0B-DD869EBB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837BA-471E-4641-898F-F0BC22C5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3F92F-7610-4139-8D12-44FFEA67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A6030-8FBC-4347-A2A4-631AB22B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7A858-1842-4067-A33C-85D2B8B09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E7F71F-B3BB-4488-BE32-674556C5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A9A130-6617-41FE-91CE-BAAE42B8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50609-A3E6-4C28-B0D1-73F7FE2E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A7D9-CAD0-4AE6-BD1F-06BE3EFE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B1CFEB-8FE5-4EB1-83CE-D64671BB1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12EF19-EC03-41AB-BFC9-119F1DBFC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062B8D-1040-4C9C-8992-BC3E1665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EB1767-46E3-4B6F-9010-052E8F9F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F825E6-FDD4-4A2B-8FD6-9FF9C51B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7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151D-6A49-43FD-AA8A-F882CE48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3DD25-78D9-4163-9695-74DC009C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B8469-CC3D-44F3-BD24-9E182169C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E4C6-DE4C-4F30-B491-5FA37C08071D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E0985-D72F-4CEF-A7EE-1CFA8E02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14E309-1AAA-4001-B07E-73A62FD3B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D404-F154-4FAE-8157-7599945A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35.jpeg" Type="http://schemas.openxmlformats.org/officeDocument/2006/relationships/image"/><Relationship Id="rId3" Target="../media/image30.jpeg" Type="http://schemas.openxmlformats.org/officeDocument/2006/relationships/image"/><Relationship Id="rId7" Target="../media/image34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33.jpeg" Type="http://schemas.openxmlformats.org/officeDocument/2006/relationships/image"/><Relationship Id="rId11" Target="../media/image38.jpeg" Type="http://schemas.openxmlformats.org/officeDocument/2006/relationships/image"/><Relationship Id="rId5" Target="../media/image32.jpeg" Type="http://schemas.openxmlformats.org/officeDocument/2006/relationships/image"/><Relationship Id="rId10" Target="../media/image37.jpeg" Type="http://schemas.openxmlformats.org/officeDocument/2006/relationships/image"/><Relationship Id="rId4" Target="../media/image31.jpeg" Type="http://schemas.openxmlformats.org/officeDocument/2006/relationships/image"/><Relationship Id="rId9" Target="../media/image3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8BF44-2F8B-47C7-BF5A-9C4D3ECE9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00259A-1D64-4BB8-9F92-9F10325CF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5C912-9087-4147-8972-813056B0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" y="84070"/>
            <a:ext cx="12031377" cy="6689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2CE6A2-3141-43AB-96D3-89867D046629}"/>
              </a:ext>
            </a:extLst>
          </p:cNvPr>
          <p:cNvSpPr txBox="1"/>
          <p:nvPr/>
        </p:nvSpPr>
        <p:spPr>
          <a:xfrm>
            <a:off x="6151877" y="610116"/>
            <a:ext cx="5450888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Кабинет автоматизации и робототехники</a:t>
            </a:r>
            <a:endParaRPr lang="ru-RU" sz="2000" dirty="0"/>
          </a:p>
          <a:p>
            <a:r>
              <a:rPr lang="ru-RU" dirty="0"/>
              <a:t>Робототехника, электротехника, электроника</a:t>
            </a:r>
          </a:p>
          <a:p>
            <a:r>
              <a:rPr lang="ru-RU" dirty="0"/>
              <a:t>Столы для пайки; 3</a:t>
            </a:r>
            <a:r>
              <a:rPr lang="en-US" dirty="0"/>
              <a:t>D </a:t>
            </a:r>
            <a:r>
              <a:rPr lang="ru-RU" dirty="0"/>
              <a:t>принтеры, </a:t>
            </a:r>
          </a:p>
          <a:p>
            <a:r>
              <a:rPr lang="ru-RU" dirty="0"/>
              <a:t>Учебные стенды: «Умный дом», «Бытовая электропроводка», «Уличное освещение»</a:t>
            </a:r>
          </a:p>
          <a:p>
            <a:r>
              <a:rPr lang="ru-RU" dirty="0"/>
              <a:t>Стеллажи для хранения радиокомпонентов, Стеллажи для хранения робототехнических комплектов, Комплекты для сборки беспилотников, Ноутбуки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DA3C-BD1C-4B0C-9569-898704AF5A31}"/>
              </a:ext>
            </a:extLst>
          </p:cNvPr>
          <p:cNvSpPr txBox="1"/>
          <p:nvPr/>
        </p:nvSpPr>
        <p:spPr>
          <a:xfrm>
            <a:off x="5192684" y="3879295"/>
            <a:ext cx="4901227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Кабинет обработки материалов</a:t>
            </a:r>
          </a:p>
          <a:p>
            <a:r>
              <a:rPr lang="ru-RU" dirty="0"/>
              <a:t>Столярные и слесарные верстаки, токарные и фрезерные станки (ручные и с ЧПУ), Лазерный станок, Стенд «Сварочные работы». Ручной и электро-инструмент для дерево- и метало-обработки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896BB-A7E4-47AA-BAD5-FA44E8235266}"/>
              </a:ext>
            </a:extLst>
          </p:cNvPr>
          <p:cNvSpPr txBox="1"/>
          <p:nvPr/>
        </p:nvSpPr>
        <p:spPr>
          <a:xfrm rot="5400000">
            <a:off x="2931112" y="1227279"/>
            <a:ext cx="13479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Раздевалка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774F9-64B8-4A00-B97A-37D24B7E6860}"/>
              </a:ext>
            </a:extLst>
          </p:cNvPr>
          <p:cNvSpPr txBox="1"/>
          <p:nvPr/>
        </p:nvSpPr>
        <p:spPr>
          <a:xfrm rot="5400000">
            <a:off x="3740460" y="1227279"/>
            <a:ext cx="13479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Санузел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6CC80-2F84-4527-94CB-B3B3F90F624B}"/>
              </a:ext>
            </a:extLst>
          </p:cNvPr>
          <p:cNvSpPr txBox="1"/>
          <p:nvPr/>
        </p:nvSpPr>
        <p:spPr>
          <a:xfrm rot="5400000">
            <a:off x="4628792" y="1316711"/>
            <a:ext cx="16589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Лаборантская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0094A2-0AFB-4366-8F27-752E64C4125F}"/>
              </a:ext>
            </a:extLst>
          </p:cNvPr>
          <p:cNvSpPr txBox="1"/>
          <p:nvPr/>
        </p:nvSpPr>
        <p:spPr>
          <a:xfrm rot="5400000">
            <a:off x="1387281" y="829143"/>
            <a:ext cx="19353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Помещение для хранения расходных материалов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8B9D23-91C7-4248-8582-0E99763C0233}"/>
              </a:ext>
            </a:extLst>
          </p:cNvPr>
          <p:cNvSpPr/>
          <p:nvPr/>
        </p:nvSpPr>
        <p:spPr>
          <a:xfrm>
            <a:off x="1" y="3409379"/>
            <a:ext cx="2871216" cy="3364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6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1E637E-1248-421B-A597-6062D5D81A16}"/>
              </a:ext>
            </a:extLst>
          </p:cNvPr>
          <p:cNvSpPr/>
          <p:nvPr/>
        </p:nvSpPr>
        <p:spPr>
          <a:xfrm>
            <a:off x="369930" y="406072"/>
            <a:ext cx="11469950" cy="5983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b="1" i="0" cap="all" dirty="0">
              <a:solidFill>
                <a:srgbClr val="383D42"/>
              </a:solidFill>
              <a:effectLst/>
              <a:latin typeface="Gotham Pr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CA974-30C8-4FD8-9DEE-CBCA2BB16412}"/>
              </a:ext>
            </a:extLst>
          </p:cNvPr>
          <p:cNvSpPr txBox="1"/>
          <p:nvPr/>
        </p:nvSpPr>
        <p:spPr>
          <a:xfrm>
            <a:off x="5575177" y="7899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11,8 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B2BB2-546E-4755-AA1E-C85F3AB7D508}"/>
              </a:ext>
            </a:extLst>
          </p:cNvPr>
          <p:cNvSpPr txBox="1"/>
          <p:nvPr/>
        </p:nvSpPr>
        <p:spPr>
          <a:xfrm rot="5400000">
            <a:off x="11741772" y="304857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3E96A5-AD63-42FC-989B-47347CD1F1FC}"/>
              </a:ext>
            </a:extLst>
          </p:cNvPr>
          <p:cNvSpPr/>
          <p:nvPr/>
        </p:nvSpPr>
        <p:spPr>
          <a:xfrm>
            <a:off x="905522" y="559293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AD7200-4538-4160-8192-C11DFBD4408F}"/>
              </a:ext>
            </a:extLst>
          </p:cNvPr>
          <p:cNvSpPr/>
          <p:nvPr/>
        </p:nvSpPr>
        <p:spPr>
          <a:xfrm>
            <a:off x="2380695" y="559293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F0725F-C79B-4641-8E8F-68375F33E7E2}"/>
              </a:ext>
            </a:extLst>
          </p:cNvPr>
          <p:cNvSpPr/>
          <p:nvPr/>
        </p:nvSpPr>
        <p:spPr>
          <a:xfrm>
            <a:off x="3855868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4D930-EE7F-46B3-8851-FD8093AA38BB}"/>
              </a:ext>
            </a:extLst>
          </p:cNvPr>
          <p:cNvSpPr/>
          <p:nvPr/>
        </p:nvSpPr>
        <p:spPr>
          <a:xfrm>
            <a:off x="5331041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34927C-BDF1-4FAE-85FD-2592B605DF8B}"/>
              </a:ext>
            </a:extLst>
          </p:cNvPr>
          <p:cNvSpPr/>
          <p:nvPr/>
        </p:nvSpPr>
        <p:spPr>
          <a:xfrm>
            <a:off x="6799758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337E3D-68CE-4D1C-8049-C0C32A3C2F7C}"/>
              </a:ext>
            </a:extLst>
          </p:cNvPr>
          <p:cNvSpPr/>
          <p:nvPr/>
        </p:nvSpPr>
        <p:spPr>
          <a:xfrm>
            <a:off x="877677" y="5730536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E1D2E7-B394-48CC-9250-BF2BA7738AEF}"/>
              </a:ext>
            </a:extLst>
          </p:cNvPr>
          <p:cNvSpPr/>
          <p:nvPr/>
        </p:nvSpPr>
        <p:spPr>
          <a:xfrm>
            <a:off x="2352850" y="5730536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6D04DF3-D41E-4179-808C-059E2CBA00AD}"/>
              </a:ext>
            </a:extLst>
          </p:cNvPr>
          <p:cNvSpPr/>
          <p:nvPr/>
        </p:nvSpPr>
        <p:spPr>
          <a:xfrm>
            <a:off x="3828023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2D84162-A567-464E-97FC-4348704809B1}"/>
              </a:ext>
            </a:extLst>
          </p:cNvPr>
          <p:cNvSpPr/>
          <p:nvPr/>
        </p:nvSpPr>
        <p:spPr>
          <a:xfrm>
            <a:off x="5303196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8CCC9FB-EA39-45CF-8010-FC633244F8D6}"/>
              </a:ext>
            </a:extLst>
          </p:cNvPr>
          <p:cNvSpPr/>
          <p:nvPr/>
        </p:nvSpPr>
        <p:spPr>
          <a:xfrm>
            <a:off x="6771913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D79A0-65D0-4CF5-BF05-A9470BA21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t="19049" r="17689" b="16796"/>
          <a:stretch/>
        </p:blipFill>
        <p:spPr bwMode="auto">
          <a:xfrm>
            <a:off x="1189946" y="623146"/>
            <a:ext cx="1777687" cy="13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0B82C80-53E9-4DD5-AFC9-23D3C07157FE}"/>
              </a:ext>
            </a:extLst>
          </p:cNvPr>
          <p:cNvSpPr txBox="1"/>
          <p:nvPr/>
        </p:nvSpPr>
        <p:spPr>
          <a:xfrm>
            <a:off x="3068714" y="1312129"/>
            <a:ext cx="28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cap="all" dirty="0">
                <a:solidFill>
                  <a:srgbClr val="383D42"/>
                </a:solidFill>
                <a:effectLst/>
                <a:latin typeface="Gotham Pro Bold"/>
              </a:rPr>
              <a:t>ВЕРСТАК СТОЛЯРНЫЙ 5шт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1E8D177-6690-45BF-9CAA-13652009AD90}"/>
              </a:ext>
            </a:extLst>
          </p:cNvPr>
          <p:cNvSpPr/>
          <p:nvPr/>
        </p:nvSpPr>
        <p:spPr>
          <a:xfrm>
            <a:off x="10404629" y="6298706"/>
            <a:ext cx="985421" cy="13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8811BC-63DF-4887-9B36-4142F5D9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15" y="499444"/>
            <a:ext cx="2659603" cy="19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033AFCA-64E9-48F9-AAE8-7CAA38A1F646}"/>
              </a:ext>
            </a:extLst>
          </p:cNvPr>
          <p:cNvSpPr txBox="1"/>
          <p:nvPr/>
        </p:nvSpPr>
        <p:spPr>
          <a:xfrm>
            <a:off x="2928151" y="5176537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0" cap="all" dirty="0">
                <a:solidFill>
                  <a:srgbClr val="383D42"/>
                </a:solidFill>
                <a:effectLst/>
                <a:latin typeface="Gotham Pro Bold"/>
              </a:rPr>
              <a:t>ВЕРСТАК слесарный 10шт</a:t>
            </a:r>
          </a:p>
        </p:txBody>
      </p:sp>
      <p:pic>
        <p:nvPicPr>
          <p:cNvPr id="1030" name="Picture 6" descr="Стружкоотсос Энкор Корвет-61 90610 - цена, отзывы, характеристики ...">
            <a:extLst>
              <a:ext uri="{FF2B5EF4-FFF2-40B4-BE49-F238E27FC236}">
                <a16:creationId xmlns:a16="http://schemas.microsoft.com/office/drawing/2014/main" id="{BE0A2E2C-C73F-4EF0-9D3C-0D8F40A9B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33" y="2001112"/>
            <a:ext cx="1073970" cy="23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азерный станок WATTSAN 6090 LT— Подъёмный стол купить по ценам от ...">
            <a:extLst>
              <a:ext uri="{FF2B5EF4-FFF2-40B4-BE49-F238E27FC236}">
                <a16:creationId xmlns:a16="http://schemas.microsoft.com/office/drawing/2014/main" id="{8D51FA9D-7A5A-4B31-85AC-B157E0A5B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6960" r="9744" b="12219"/>
          <a:stretch/>
        </p:blipFill>
        <p:spPr bwMode="auto">
          <a:xfrm>
            <a:off x="245551" y="2185779"/>
            <a:ext cx="2350069" cy="23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0ACA5F5-AC3D-4AB4-9148-8EDFE18A201F}"/>
              </a:ext>
            </a:extLst>
          </p:cNvPr>
          <p:cNvSpPr txBox="1"/>
          <p:nvPr/>
        </p:nvSpPr>
        <p:spPr>
          <a:xfrm>
            <a:off x="1992532" y="2321003"/>
            <a:ext cx="2152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ЛАЗЕРНЫЙ СТАНОК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FC6CDF-2A33-4096-8192-B5D47E0BD504}"/>
              </a:ext>
            </a:extLst>
          </p:cNvPr>
          <p:cNvSpPr txBox="1"/>
          <p:nvPr/>
        </p:nvSpPr>
        <p:spPr>
          <a:xfrm>
            <a:off x="6157967" y="1681461"/>
            <a:ext cx="2699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Промышленный пылесос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72B4C68E-B003-4025-AA21-0C8BCB8CD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15996" r="18935" b="7010"/>
          <a:stretch/>
        </p:blipFill>
        <p:spPr bwMode="auto">
          <a:xfrm>
            <a:off x="823628" y="4240152"/>
            <a:ext cx="2005389" cy="19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23ECF13-68CC-402A-AF9F-573D67D7FCF1}"/>
              </a:ext>
            </a:extLst>
          </p:cNvPr>
          <p:cNvSpPr txBox="1"/>
          <p:nvPr/>
        </p:nvSpPr>
        <p:spPr>
          <a:xfrm>
            <a:off x="8857628" y="2168917"/>
            <a:ext cx="2789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СТЭНД СВАРОЧНЫЕ ТЕХНОЛОГИИ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C0A007-866D-4E22-A328-FE45CE5931BF}"/>
              </a:ext>
            </a:extLst>
          </p:cNvPr>
          <p:cNvSpPr txBox="1"/>
          <p:nvPr/>
        </p:nvSpPr>
        <p:spPr>
          <a:xfrm>
            <a:off x="3823725" y="3655300"/>
            <a:ext cx="2152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ТИСКИ СЛЕСАРНЫЕ ПОВОРОТНЫЕ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C04A8D0-15B5-43B2-803C-A08B253F7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802" y="2321003"/>
            <a:ext cx="1780593" cy="124402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08D4DC5-F914-4E05-8E23-699500EE929D}"/>
              </a:ext>
            </a:extLst>
          </p:cNvPr>
          <p:cNvSpPr txBox="1"/>
          <p:nvPr/>
        </p:nvSpPr>
        <p:spPr>
          <a:xfrm>
            <a:off x="9665488" y="3549604"/>
            <a:ext cx="2622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ШКАФ ДЛЯ ОСНАСТКИ 3шт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6BA5FB0-9F93-4987-84BE-5070E73E1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2660" y="3999978"/>
            <a:ext cx="1559484" cy="186300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7877414-C67C-450A-AD32-36501DF8EAE4}"/>
              </a:ext>
            </a:extLst>
          </p:cNvPr>
          <p:cNvSpPr txBox="1"/>
          <p:nvPr/>
        </p:nvSpPr>
        <p:spPr>
          <a:xfrm>
            <a:off x="7264509" y="4126330"/>
            <a:ext cx="2419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ИНСТРУМЕНТАЛЬНЫЙ ШКАФ 3шт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F5DED61-760C-4BD7-BC15-2669F8C2D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4092" y="4399407"/>
            <a:ext cx="1506380" cy="17649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42A5EE3-407B-42EC-A15C-9C5A46C2D97B}"/>
              </a:ext>
            </a:extLst>
          </p:cNvPr>
          <p:cNvSpPr txBox="1"/>
          <p:nvPr/>
        </p:nvSpPr>
        <p:spPr>
          <a:xfrm>
            <a:off x="8358080" y="21225"/>
            <a:ext cx="338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Кабинет обработки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52111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63E40D-DB48-464D-9EE3-B1570F717417}"/>
              </a:ext>
            </a:extLst>
          </p:cNvPr>
          <p:cNvSpPr/>
          <p:nvPr/>
        </p:nvSpPr>
        <p:spPr>
          <a:xfrm>
            <a:off x="361025" y="426128"/>
            <a:ext cx="11469950" cy="5983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b="1" i="0" cap="all" dirty="0">
              <a:solidFill>
                <a:srgbClr val="383D42"/>
              </a:solidFill>
              <a:effectLst/>
              <a:latin typeface="Gotham Pr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CA974-30C8-4FD8-9DEE-CBCA2BB16412}"/>
              </a:ext>
            </a:extLst>
          </p:cNvPr>
          <p:cNvSpPr txBox="1"/>
          <p:nvPr/>
        </p:nvSpPr>
        <p:spPr>
          <a:xfrm>
            <a:off x="5575177" y="7899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11,8 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B2BB2-546E-4755-AA1E-C85F3AB7D508}"/>
              </a:ext>
            </a:extLst>
          </p:cNvPr>
          <p:cNvSpPr txBox="1"/>
          <p:nvPr/>
        </p:nvSpPr>
        <p:spPr>
          <a:xfrm rot="5400000">
            <a:off x="11741772" y="304857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3E96A5-AD63-42FC-989B-47347CD1F1FC}"/>
              </a:ext>
            </a:extLst>
          </p:cNvPr>
          <p:cNvSpPr/>
          <p:nvPr/>
        </p:nvSpPr>
        <p:spPr>
          <a:xfrm>
            <a:off x="905522" y="559293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DAD7200-4538-4160-8192-C11DFBD4408F}"/>
              </a:ext>
            </a:extLst>
          </p:cNvPr>
          <p:cNvSpPr/>
          <p:nvPr/>
        </p:nvSpPr>
        <p:spPr>
          <a:xfrm>
            <a:off x="2380695" y="559293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F0725F-C79B-4641-8E8F-68375F33E7E2}"/>
              </a:ext>
            </a:extLst>
          </p:cNvPr>
          <p:cNvSpPr/>
          <p:nvPr/>
        </p:nvSpPr>
        <p:spPr>
          <a:xfrm>
            <a:off x="3855868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24D930-EE7F-46B3-8851-FD8093AA38BB}"/>
              </a:ext>
            </a:extLst>
          </p:cNvPr>
          <p:cNvSpPr/>
          <p:nvPr/>
        </p:nvSpPr>
        <p:spPr>
          <a:xfrm>
            <a:off x="5331041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34927C-BDF1-4FAE-85FD-2592B605DF8B}"/>
              </a:ext>
            </a:extLst>
          </p:cNvPr>
          <p:cNvSpPr/>
          <p:nvPr/>
        </p:nvSpPr>
        <p:spPr>
          <a:xfrm>
            <a:off x="6799758" y="559292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C337E3D-68CE-4D1C-8049-C0C32A3C2F7C}"/>
              </a:ext>
            </a:extLst>
          </p:cNvPr>
          <p:cNvSpPr/>
          <p:nvPr/>
        </p:nvSpPr>
        <p:spPr>
          <a:xfrm>
            <a:off x="877677" y="5730536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E1D2E7-B394-48CC-9250-BF2BA7738AEF}"/>
              </a:ext>
            </a:extLst>
          </p:cNvPr>
          <p:cNvSpPr/>
          <p:nvPr/>
        </p:nvSpPr>
        <p:spPr>
          <a:xfrm>
            <a:off x="2352850" y="5730536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6D04DF3-D41E-4179-808C-059E2CBA00AD}"/>
              </a:ext>
            </a:extLst>
          </p:cNvPr>
          <p:cNvSpPr/>
          <p:nvPr/>
        </p:nvSpPr>
        <p:spPr>
          <a:xfrm>
            <a:off x="3828023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2D84162-A567-464E-97FC-4348704809B1}"/>
              </a:ext>
            </a:extLst>
          </p:cNvPr>
          <p:cNvSpPr/>
          <p:nvPr/>
        </p:nvSpPr>
        <p:spPr>
          <a:xfrm>
            <a:off x="5303196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8CCC9FB-EA39-45CF-8010-FC633244F8D6}"/>
              </a:ext>
            </a:extLst>
          </p:cNvPr>
          <p:cNvSpPr/>
          <p:nvPr/>
        </p:nvSpPr>
        <p:spPr>
          <a:xfrm>
            <a:off x="6771913" y="5730535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1E8D177-6690-45BF-9CAA-13652009AD90}"/>
              </a:ext>
            </a:extLst>
          </p:cNvPr>
          <p:cNvSpPr/>
          <p:nvPr/>
        </p:nvSpPr>
        <p:spPr>
          <a:xfrm>
            <a:off x="10404629" y="6298706"/>
            <a:ext cx="985421" cy="133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6A2232-2C66-4701-A738-D8B028E9B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t="14854" r="10815" b="11864"/>
          <a:stretch/>
        </p:blipFill>
        <p:spPr bwMode="auto">
          <a:xfrm>
            <a:off x="3471172" y="3752165"/>
            <a:ext cx="3050683" cy="20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6C08C-E0B9-48C9-8A20-D1EF4896E7E5}"/>
              </a:ext>
            </a:extLst>
          </p:cNvPr>
          <p:cNvSpPr txBox="1"/>
          <p:nvPr/>
        </p:nvSpPr>
        <p:spPr>
          <a:xfrm>
            <a:off x="3589745" y="3052648"/>
            <a:ext cx="23863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СТАНОК ФРЕЗЕРНО-ГРАВИРОВАЛЬНЫЙ ТРЕХ ОСЕВОЙ ЧПУ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85FFE9-2E76-4E34-B1C8-EF8546C8B89A}"/>
              </a:ext>
            </a:extLst>
          </p:cNvPr>
          <p:cNvSpPr txBox="1"/>
          <p:nvPr/>
        </p:nvSpPr>
        <p:spPr>
          <a:xfrm>
            <a:off x="158521" y="3437022"/>
            <a:ext cx="2629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ИНТЕРАКТИВНЫЙ ТОКАРНЫЙ СТАНОК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09BBCD-46C5-479B-95B7-22162CE0CBB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96" y="4017030"/>
            <a:ext cx="2719538" cy="22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4FDD0C-22B1-48F8-8A82-4F73EF89EB67}"/>
              </a:ext>
            </a:extLst>
          </p:cNvPr>
          <p:cNvPicPr/>
          <p:nvPr/>
        </p:nvPicPr>
        <p:blipFill>
          <a:blip r:embed="rId5" cstate="print"/>
          <a:srcRect r="25377"/>
          <a:stretch>
            <a:fillRect/>
          </a:stretch>
        </p:blipFill>
        <p:spPr bwMode="auto">
          <a:xfrm>
            <a:off x="6905241" y="3752165"/>
            <a:ext cx="2432535" cy="179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9C77EDC-9ACE-498B-B16F-AF62617CCECD}"/>
              </a:ext>
            </a:extLst>
          </p:cNvPr>
          <p:cNvSpPr txBox="1"/>
          <p:nvPr/>
        </p:nvSpPr>
        <p:spPr>
          <a:xfrm>
            <a:off x="6640428" y="3128937"/>
            <a:ext cx="2789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ИНТЕРАКТИВНЫЙ ФРЕЗЕРНЫЙ СТАНОК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0981CDA-D613-4DE7-BA80-305AEFA4B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29" y="918077"/>
            <a:ext cx="1497171" cy="12153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EAD5F5-667F-4E5B-A428-5BEF6515B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661" y="1089246"/>
            <a:ext cx="2087102" cy="1198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AF3E0-A63B-4109-A58E-1BA9BEDA7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6770" y="715315"/>
            <a:ext cx="1142840" cy="1646464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F68EA27-A254-4430-BB8D-3A943DAC9844}"/>
              </a:ext>
            </a:extLst>
          </p:cNvPr>
          <p:cNvSpPr txBox="1"/>
          <p:nvPr/>
        </p:nvSpPr>
        <p:spPr>
          <a:xfrm>
            <a:off x="2535717" y="2287647"/>
            <a:ext cx="2386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СТАНОК ТОКАРНЫЙ ПО ДЕРЕВУ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B2DBF6-8875-47C1-A3F4-4F9D0707F972}"/>
              </a:ext>
            </a:extLst>
          </p:cNvPr>
          <p:cNvSpPr txBox="1"/>
          <p:nvPr/>
        </p:nvSpPr>
        <p:spPr>
          <a:xfrm>
            <a:off x="672380" y="2202238"/>
            <a:ext cx="1786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СТАНОК ЗАТОЧНОЙ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692320-FEAF-4F50-9DD2-5D9C0FB2BEB5}"/>
              </a:ext>
            </a:extLst>
          </p:cNvPr>
          <p:cNvSpPr txBox="1"/>
          <p:nvPr/>
        </p:nvSpPr>
        <p:spPr>
          <a:xfrm>
            <a:off x="4849227" y="2168977"/>
            <a:ext cx="168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СТАНОК СВЕРЛИЛЬНЫЙ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5EA16E-9DAA-4EAE-9142-289FA97B3B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3007" y="1584065"/>
            <a:ext cx="2319903" cy="181830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092F1FA-EF5B-4073-BFD3-0BA47F3C1B4A}"/>
              </a:ext>
            </a:extLst>
          </p:cNvPr>
          <p:cNvSpPr txBox="1"/>
          <p:nvPr/>
        </p:nvSpPr>
        <p:spPr>
          <a:xfrm>
            <a:off x="7095479" y="1618784"/>
            <a:ext cx="2279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СТАНОК ДЕРЕВООБР. УНИВЕРСАЛЬНЫЙ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78397-9E7F-4773-AB9E-178ABAF336B6}"/>
              </a:ext>
            </a:extLst>
          </p:cNvPr>
          <p:cNvSpPr txBox="1"/>
          <p:nvPr/>
        </p:nvSpPr>
        <p:spPr>
          <a:xfrm>
            <a:off x="8358080" y="21225"/>
            <a:ext cx="338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Кабинет обработки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166845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63E40D-DB48-464D-9EE3-B1570F717417}"/>
              </a:ext>
            </a:extLst>
          </p:cNvPr>
          <p:cNvSpPr/>
          <p:nvPr/>
        </p:nvSpPr>
        <p:spPr>
          <a:xfrm>
            <a:off x="300730" y="448322"/>
            <a:ext cx="11528011" cy="62633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b="1" i="0" cap="all" dirty="0">
              <a:solidFill>
                <a:srgbClr val="383D42"/>
              </a:solidFill>
              <a:effectLst/>
              <a:latin typeface="Gotham Pr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CA974-30C8-4FD8-9DEE-CBCA2BB16412}"/>
              </a:ext>
            </a:extLst>
          </p:cNvPr>
          <p:cNvSpPr txBox="1"/>
          <p:nvPr/>
        </p:nvSpPr>
        <p:spPr>
          <a:xfrm>
            <a:off x="5575177" y="7899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11,8 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B2BB2-546E-4755-AA1E-C85F3AB7D508}"/>
              </a:ext>
            </a:extLst>
          </p:cNvPr>
          <p:cNvSpPr txBox="1"/>
          <p:nvPr/>
        </p:nvSpPr>
        <p:spPr>
          <a:xfrm rot="5400000">
            <a:off x="11741772" y="304857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1E8D177-6690-45BF-9CAA-13652009AD90}"/>
              </a:ext>
            </a:extLst>
          </p:cNvPr>
          <p:cNvSpPr/>
          <p:nvPr/>
        </p:nvSpPr>
        <p:spPr>
          <a:xfrm rot="16200000">
            <a:off x="-118370" y="5548543"/>
            <a:ext cx="958789" cy="17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7D3816-C0BA-42A8-B198-E3F7A1A86D78}"/>
              </a:ext>
            </a:extLst>
          </p:cNvPr>
          <p:cNvSpPr/>
          <p:nvPr/>
        </p:nvSpPr>
        <p:spPr>
          <a:xfrm>
            <a:off x="9309220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70F3CB9-23C7-4829-99EF-FD028711131C}"/>
              </a:ext>
            </a:extLst>
          </p:cNvPr>
          <p:cNvSpPr/>
          <p:nvPr/>
        </p:nvSpPr>
        <p:spPr>
          <a:xfrm>
            <a:off x="9309220" y="1101217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AAB36C1-1612-4218-816D-A9905AC55608}"/>
              </a:ext>
            </a:extLst>
          </p:cNvPr>
          <p:cNvSpPr/>
          <p:nvPr/>
        </p:nvSpPr>
        <p:spPr>
          <a:xfrm>
            <a:off x="9300649" y="3832705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4579A5-3E41-48D7-A93C-FE54B331A12E}"/>
              </a:ext>
            </a:extLst>
          </p:cNvPr>
          <p:cNvSpPr/>
          <p:nvPr/>
        </p:nvSpPr>
        <p:spPr>
          <a:xfrm>
            <a:off x="8112893" y="2415378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DE4AE9-0AE0-4D7F-841C-7BE813F60854}"/>
              </a:ext>
            </a:extLst>
          </p:cNvPr>
          <p:cNvSpPr/>
          <p:nvPr/>
        </p:nvSpPr>
        <p:spPr>
          <a:xfrm>
            <a:off x="8103336" y="1082929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E582E5-81CA-4998-ABD7-CA38544F9124}"/>
              </a:ext>
            </a:extLst>
          </p:cNvPr>
          <p:cNvSpPr/>
          <p:nvPr/>
        </p:nvSpPr>
        <p:spPr>
          <a:xfrm>
            <a:off x="8116183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5EA4D6-AF79-489D-BF78-2302FBCD60F3}"/>
              </a:ext>
            </a:extLst>
          </p:cNvPr>
          <p:cNvSpPr/>
          <p:nvPr/>
        </p:nvSpPr>
        <p:spPr>
          <a:xfrm>
            <a:off x="6918870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B05853-0945-463C-A8EA-AB4659951CA7}"/>
              </a:ext>
            </a:extLst>
          </p:cNvPr>
          <p:cNvSpPr/>
          <p:nvPr/>
        </p:nvSpPr>
        <p:spPr>
          <a:xfrm>
            <a:off x="6918870" y="1092073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75E7EA-505B-4E97-91B1-F367AA6B9DE0}"/>
              </a:ext>
            </a:extLst>
          </p:cNvPr>
          <p:cNvSpPr/>
          <p:nvPr/>
        </p:nvSpPr>
        <p:spPr>
          <a:xfrm>
            <a:off x="6931717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65D2B2-4115-45FE-9F4B-EBF2D7430180}"/>
              </a:ext>
            </a:extLst>
          </p:cNvPr>
          <p:cNvSpPr/>
          <p:nvPr/>
        </p:nvSpPr>
        <p:spPr>
          <a:xfrm>
            <a:off x="5734403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7B46A73-0E29-45C1-92DA-717A8B64E58B}"/>
              </a:ext>
            </a:extLst>
          </p:cNvPr>
          <p:cNvSpPr/>
          <p:nvPr/>
        </p:nvSpPr>
        <p:spPr>
          <a:xfrm>
            <a:off x="5734403" y="1073785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9DF0A3F-C234-4B43-882E-AA7D46C30FF2}"/>
              </a:ext>
            </a:extLst>
          </p:cNvPr>
          <p:cNvSpPr/>
          <p:nvPr/>
        </p:nvSpPr>
        <p:spPr>
          <a:xfrm>
            <a:off x="5747250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CEECC46-E844-4AAD-8CE5-14807F4CB01B}"/>
              </a:ext>
            </a:extLst>
          </p:cNvPr>
          <p:cNvSpPr/>
          <p:nvPr/>
        </p:nvSpPr>
        <p:spPr>
          <a:xfrm>
            <a:off x="5080986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038CB8-15B7-47FC-8D6B-32C92DC20D63}"/>
              </a:ext>
            </a:extLst>
          </p:cNvPr>
          <p:cNvSpPr/>
          <p:nvPr/>
        </p:nvSpPr>
        <p:spPr>
          <a:xfrm>
            <a:off x="6556159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AF31F35-BF78-4F75-A2FC-B00E440C7B5A}"/>
              </a:ext>
            </a:extLst>
          </p:cNvPr>
          <p:cNvSpPr/>
          <p:nvPr/>
        </p:nvSpPr>
        <p:spPr>
          <a:xfrm>
            <a:off x="8024876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94B420B-F7BA-487B-9ECB-8B0C2A6B5280}"/>
              </a:ext>
            </a:extLst>
          </p:cNvPr>
          <p:cNvSpPr/>
          <p:nvPr/>
        </p:nvSpPr>
        <p:spPr>
          <a:xfrm>
            <a:off x="10515104" y="648071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CA823E-C458-4325-A93C-93A0D17F1DA2}"/>
              </a:ext>
            </a:extLst>
          </p:cNvPr>
          <p:cNvSpPr txBox="1"/>
          <p:nvPr/>
        </p:nvSpPr>
        <p:spPr>
          <a:xfrm>
            <a:off x="10392273" y="1694728"/>
            <a:ext cx="152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Стол учителя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5977DC-1BF3-4CEF-B2A9-CEB12CF9F37B}"/>
              </a:ext>
            </a:extLst>
          </p:cNvPr>
          <p:cNvSpPr txBox="1"/>
          <p:nvPr/>
        </p:nvSpPr>
        <p:spPr>
          <a:xfrm>
            <a:off x="6437797" y="2044255"/>
            <a:ext cx="186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Парты учеников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372A4AD-4FF2-49EC-A2B1-1E49592FEE4C}"/>
              </a:ext>
            </a:extLst>
          </p:cNvPr>
          <p:cNvSpPr/>
          <p:nvPr/>
        </p:nvSpPr>
        <p:spPr>
          <a:xfrm>
            <a:off x="476129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C19DBBA-96DE-4CF3-B04C-EEAE613EB71B}"/>
              </a:ext>
            </a:extLst>
          </p:cNvPr>
          <p:cNvSpPr/>
          <p:nvPr/>
        </p:nvSpPr>
        <p:spPr>
          <a:xfrm>
            <a:off x="1951302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EE1AED7-1B03-4571-B9F8-3D1C944E26AF}"/>
              </a:ext>
            </a:extLst>
          </p:cNvPr>
          <p:cNvSpPr/>
          <p:nvPr/>
        </p:nvSpPr>
        <p:spPr>
          <a:xfrm>
            <a:off x="3420019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32FF21A-DC51-43EB-8604-19B4E9B1F9FA}"/>
              </a:ext>
            </a:extLst>
          </p:cNvPr>
          <p:cNvSpPr txBox="1"/>
          <p:nvPr/>
        </p:nvSpPr>
        <p:spPr>
          <a:xfrm>
            <a:off x="1751672" y="1367447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Секция 3</a:t>
            </a:r>
            <a:r>
              <a:rPr lang="en-US" dirty="0"/>
              <a:t>D </a:t>
            </a:r>
            <a:r>
              <a:rPr lang="ru-RU" dirty="0"/>
              <a:t>печати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D8EA055-69A7-49BE-8164-5C7674A9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87" y="2609710"/>
            <a:ext cx="2367904" cy="148289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9BF6ED33-3338-4A78-9C1B-3F48D4D12024}"/>
              </a:ext>
            </a:extLst>
          </p:cNvPr>
          <p:cNvSpPr txBox="1"/>
          <p:nvPr/>
        </p:nvSpPr>
        <p:spPr>
          <a:xfrm>
            <a:off x="2156802" y="3891522"/>
            <a:ext cx="18493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СТОЛ ДЛЯ ЗАНЯТИЙ ПО РОБОТОТЕХНИКЕ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818C4B-79B6-4CDC-BF2E-8DF00FCC3553}"/>
              </a:ext>
            </a:extLst>
          </p:cNvPr>
          <p:cNvSpPr txBox="1"/>
          <p:nvPr/>
        </p:nvSpPr>
        <p:spPr>
          <a:xfrm>
            <a:off x="1450993" y="1860949"/>
            <a:ext cx="2053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ШКАФ-СТЕЛЛАЖ С БОКСАМИ 4шт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DB1D318F-5CD7-434B-BD92-CAA9E263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9" y="1459354"/>
            <a:ext cx="1082267" cy="1770149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ABEB7F5-C12D-4FE7-8821-A7E0026AD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0202" y="3508276"/>
            <a:ext cx="1388539" cy="196227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28C3B8EA-7C07-4C11-91B9-2FE20DDD3740}"/>
              </a:ext>
            </a:extLst>
          </p:cNvPr>
          <p:cNvSpPr txBox="1"/>
          <p:nvPr/>
        </p:nvSpPr>
        <p:spPr>
          <a:xfrm>
            <a:off x="10055448" y="5490553"/>
            <a:ext cx="184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ШКАФ ДЛЯ LEGO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2E3260-CB8A-4445-9693-E5F757EF42AF}"/>
              </a:ext>
            </a:extLst>
          </p:cNvPr>
          <p:cNvSpPr txBox="1"/>
          <p:nvPr/>
        </p:nvSpPr>
        <p:spPr>
          <a:xfrm>
            <a:off x="2844976" y="5317530"/>
            <a:ext cx="2402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УЧЕБНО МЕТОДИЧЕСКИЙ КОМПЛЕКС «УМНЫЙ ДОМ»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A5D6F5B0-CCCF-4B3E-A6C9-0CE5B81BB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416" y="4782604"/>
            <a:ext cx="2053252" cy="161951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EECDB7C2-CC9E-43DF-B48D-9A1E1546B7F1}"/>
              </a:ext>
            </a:extLst>
          </p:cNvPr>
          <p:cNvSpPr txBox="1"/>
          <p:nvPr/>
        </p:nvSpPr>
        <p:spPr>
          <a:xfrm>
            <a:off x="7658635" y="41977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Кабинет автоматизации и робототехники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26FD6FD0-33C4-4FCC-99BA-12B8BF7610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9" t="22348" r="6932" b="14640"/>
          <a:stretch/>
        </p:blipFill>
        <p:spPr>
          <a:xfrm>
            <a:off x="5728254" y="4331668"/>
            <a:ext cx="2932118" cy="169229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2C962BC-A80E-49CA-9624-005D8F5E922C}"/>
              </a:ext>
            </a:extLst>
          </p:cNvPr>
          <p:cNvSpPr txBox="1"/>
          <p:nvPr/>
        </p:nvSpPr>
        <p:spPr>
          <a:xfrm>
            <a:off x="5265118" y="6176062"/>
            <a:ext cx="366991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Столы для пайки 3шт на 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88166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2CA974-30C8-4FD8-9DEE-CBCA2BB16412}"/>
              </a:ext>
            </a:extLst>
          </p:cNvPr>
          <p:cNvSpPr txBox="1"/>
          <p:nvPr/>
        </p:nvSpPr>
        <p:spPr>
          <a:xfrm>
            <a:off x="5575177" y="7899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11,8 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B2BB2-546E-4755-AA1E-C85F3AB7D508}"/>
              </a:ext>
            </a:extLst>
          </p:cNvPr>
          <p:cNvSpPr txBox="1"/>
          <p:nvPr/>
        </p:nvSpPr>
        <p:spPr>
          <a:xfrm rot="5400000">
            <a:off x="11741772" y="304857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1E8D177-6690-45BF-9CAA-13652009AD90}"/>
              </a:ext>
            </a:extLst>
          </p:cNvPr>
          <p:cNvSpPr/>
          <p:nvPr/>
        </p:nvSpPr>
        <p:spPr>
          <a:xfrm rot="16200000">
            <a:off x="-118370" y="5548543"/>
            <a:ext cx="958789" cy="17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7D3816-C0BA-42A8-B198-E3F7A1A86D78}"/>
              </a:ext>
            </a:extLst>
          </p:cNvPr>
          <p:cNvSpPr/>
          <p:nvPr/>
        </p:nvSpPr>
        <p:spPr>
          <a:xfrm>
            <a:off x="9309220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70F3CB9-23C7-4829-99EF-FD028711131C}"/>
              </a:ext>
            </a:extLst>
          </p:cNvPr>
          <p:cNvSpPr/>
          <p:nvPr/>
        </p:nvSpPr>
        <p:spPr>
          <a:xfrm>
            <a:off x="9309220" y="1101217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AAB36C1-1612-4218-816D-A9905AC55608}"/>
              </a:ext>
            </a:extLst>
          </p:cNvPr>
          <p:cNvSpPr/>
          <p:nvPr/>
        </p:nvSpPr>
        <p:spPr>
          <a:xfrm>
            <a:off x="9300649" y="3832705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4579A5-3E41-48D7-A93C-FE54B331A12E}"/>
              </a:ext>
            </a:extLst>
          </p:cNvPr>
          <p:cNvSpPr/>
          <p:nvPr/>
        </p:nvSpPr>
        <p:spPr>
          <a:xfrm>
            <a:off x="8112893" y="2415378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DE4AE9-0AE0-4D7F-841C-7BE813F60854}"/>
              </a:ext>
            </a:extLst>
          </p:cNvPr>
          <p:cNvSpPr/>
          <p:nvPr/>
        </p:nvSpPr>
        <p:spPr>
          <a:xfrm>
            <a:off x="8103336" y="1082929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E582E5-81CA-4998-ABD7-CA38544F9124}"/>
              </a:ext>
            </a:extLst>
          </p:cNvPr>
          <p:cNvSpPr/>
          <p:nvPr/>
        </p:nvSpPr>
        <p:spPr>
          <a:xfrm>
            <a:off x="8116183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5EA4D6-AF79-489D-BF78-2302FBCD60F3}"/>
              </a:ext>
            </a:extLst>
          </p:cNvPr>
          <p:cNvSpPr/>
          <p:nvPr/>
        </p:nvSpPr>
        <p:spPr>
          <a:xfrm>
            <a:off x="6918870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B05853-0945-463C-A8EA-AB4659951CA7}"/>
              </a:ext>
            </a:extLst>
          </p:cNvPr>
          <p:cNvSpPr/>
          <p:nvPr/>
        </p:nvSpPr>
        <p:spPr>
          <a:xfrm>
            <a:off x="6918870" y="1092073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75E7EA-505B-4E97-91B1-F367AA6B9DE0}"/>
              </a:ext>
            </a:extLst>
          </p:cNvPr>
          <p:cNvSpPr/>
          <p:nvPr/>
        </p:nvSpPr>
        <p:spPr>
          <a:xfrm>
            <a:off x="6931717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65D2B2-4115-45FE-9F4B-EBF2D7430180}"/>
              </a:ext>
            </a:extLst>
          </p:cNvPr>
          <p:cNvSpPr/>
          <p:nvPr/>
        </p:nvSpPr>
        <p:spPr>
          <a:xfrm>
            <a:off x="5734403" y="2444061"/>
            <a:ext cx="664883" cy="102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7B46A73-0E29-45C1-92DA-717A8B64E58B}"/>
              </a:ext>
            </a:extLst>
          </p:cNvPr>
          <p:cNvSpPr/>
          <p:nvPr/>
        </p:nvSpPr>
        <p:spPr>
          <a:xfrm>
            <a:off x="5734403" y="1073785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9DF0A3F-C234-4B43-882E-AA7D46C30FF2}"/>
              </a:ext>
            </a:extLst>
          </p:cNvPr>
          <p:cNvSpPr/>
          <p:nvPr/>
        </p:nvSpPr>
        <p:spPr>
          <a:xfrm>
            <a:off x="5747250" y="3791104"/>
            <a:ext cx="664883" cy="1124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CEECC46-E844-4AAD-8CE5-14807F4CB01B}"/>
              </a:ext>
            </a:extLst>
          </p:cNvPr>
          <p:cNvSpPr/>
          <p:nvPr/>
        </p:nvSpPr>
        <p:spPr>
          <a:xfrm>
            <a:off x="5080986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E038CB8-15B7-47FC-8D6B-32C92DC20D63}"/>
              </a:ext>
            </a:extLst>
          </p:cNvPr>
          <p:cNvSpPr/>
          <p:nvPr/>
        </p:nvSpPr>
        <p:spPr>
          <a:xfrm>
            <a:off x="6556159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DAF31F35-BF78-4F75-A2FC-B00E440C7B5A}"/>
              </a:ext>
            </a:extLst>
          </p:cNvPr>
          <p:cNvSpPr/>
          <p:nvPr/>
        </p:nvSpPr>
        <p:spPr>
          <a:xfrm>
            <a:off x="8024876" y="5826711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94B420B-F7BA-487B-9ECB-8B0C2A6B5280}"/>
              </a:ext>
            </a:extLst>
          </p:cNvPr>
          <p:cNvSpPr/>
          <p:nvPr/>
        </p:nvSpPr>
        <p:spPr>
          <a:xfrm>
            <a:off x="10515104" y="648071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5CA823E-C458-4325-A93C-93A0D17F1DA2}"/>
              </a:ext>
            </a:extLst>
          </p:cNvPr>
          <p:cNvSpPr txBox="1"/>
          <p:nvPr/>
        </p:nvSpPr>
        <p:spPr>
          <a:xfrm>
            <a:off x="10392273" y="1694728"/>
            <a:ext cx="152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Стол учителя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5977DC-1BF3-4CEF-B2A9-CEB12CF9F37B}"/>
              </a:ext>
            </a:extLst>
          </p:cNvPr>
          <p:cNvSpPr txBox="1"/>
          <p:nvPr/>
        </p:nvSpPr>
        <p:spPr>
          <a:xfrm>
            <a:off x="6437797" y="2044255"/>
            <a:ext cx="186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Парты учеников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C962BC-A80E-49CA-9624-005D8F5E922C}"/>
              </a:ext>
            </a:extLst>
          </p:cNvPr>
          <p:cNvSpPr txBox="1"/>
          <p:nvPr/>
        </p:nvSpPr>
        <p:spPr>
          <a:xfrm>
            <a:off x="5534250" y="5428696"/>
            <a:ext cx="366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Столы для пайки 3шт на 2 человека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B372A4AD-4FF2-49EC-A2B1-1E49592FEE4C}"/>
              </a:ext>
            </a:extLst>
          </p:cNvPr>
          <p:cNvSpPr/>
          <p:nvPr/>
        </p:nvSpPr>
        <p:spPr>
          <a:xfrm>
            <a:off x="476129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C19DBBA-96DE-4CF3-B04C-EEAE613EB71B}"/>
              </a:ext>
            </a:extLst>
          </p:cNvPr>
          <p:cNvSpPr/>
          <p:nvPr/>
        </p:nvSpPr>
        <p:spPr>
          <a:xfrm>
            <a:off x="1951302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1EE1AED7-1B03-4571-B9F8-3D1C944E26AF}"/>
              </a:ext>
            </a:extLst>
          </p:cNvPr>
          <p:cNvSpPr/>
          <p:nvPr/>
        </p:nvSpPr>
        <p:spPr>
          <a:xfrm>
            <a:off x="3420019" y="565500"/>
            <a:ext cx="1376039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CDB7C2-CC9E-43DF-B48D-9A1E1546B7F1}"/>
              </a:ext>
            </a:extLst>
          </p:cNvPr>
          <p:cNvSpPr txBox="1"/>
          <p:nvPr/>
        </p:nvSpPr>
        <p:spPr>
          <a:xfrm>
            <a:off x="7658635" y="41977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Кабинет автоматизации и робототехники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15752E-AEFE-4B46-A49C-B9BC8D248904}"/>
              </a:ext>
            </a:extLst>
          </p:cNvPr>
          <p:cNvSpPr txBox="1"/>
          <p:nvPr/>
        </p:nvSpPr>
        <p:spPr>
          <a:xfrm>
            <a:off x="476129" y="1556228"/>
            <a:ext cx="2482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3D ПРИНТЕР DA VINCI SUPER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C930E4-5BCA-4D9D-B033-B16A2BF9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71" y="398275"/>
            <a:ext cx="1152282" cy="12415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4087C-1A04-4229-A0D5-E7C73E1C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81" y="495346"/>
            <a:ext cx="1596728" cy="199349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7DF913C-5D74-40BD-88F4-2E2066EA8A30}"/>
              </a:ext>
            </a:extLst>
          </p:cNvPr>
          <p:cNvSpPr txBox="1"/>
          <p:nvPr/>
        </p:nvSpPr>
        <p:spPr>
          <a:xfrm>
            <a:off x="2858189" y="2464909"/>
            <a:ext cx="260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3D ПРИНТЕР WANHAO DUPLICATOR I3 MINI 5 </a:t>
            </a:r>
            <a:r>
              <a:rPr lang="ru-RU" dirty="0" err="1"/>
              <a:t>шт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3915C4-1994-4533-BE01-2D812DF53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16" y="3233237"/>
            <a:ext cx="1954873" cy="1576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498F07E-EEFE-45EF-8571-9DF5B99E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189" y="3533796"/>
            <a:ext cx="1704572" cy="1275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5D82E0-372A-46C2-B5A3-5360AD0E3CCA}"/>
              </a:ext>
            </a:extLst>
          </p:cNvPr>
          <p:cNvSpPr txBox="1"/>
          <p:nvPr/>
        </p:nvSpPr>
        <p:spPr>
          <a:xfrm>
            <a:off x="967165" y="4874698"/>
            <a:ext cx="153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Стенд «Уличное освещение»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3F9433-A95C-4928-A45A-7807E0D3CF6D}"/>
              </a:ext>
            </a:extLst>
          </p:cNvPr>
          <p:cNvSpPr txBox="1"/>
          <p:nvPr/>
        </p:nvSpPr>
        <p:spPr>
          <a:xfrm>
            <a:off x="2697269" y="4896137"/>
            <a:ext cx="201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Стенд «Домашняя электропроводка»</a:t>
            </a:r>
          </a:p>
        </p:txBody>
      </p:sp>
    </p:spTree>
    <p:extLst>
      <p:ext uri="{BB962C8B-B14F-4D97-AF65-F5344CB8AC3E}">
        <p14:creationId xmlns:p14="http://schemas.microsoft.com/office/powerpoint/2010/main" val="180733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2CA974-30C8-4FD8-9DEE-CBCA2BB16412}"/>
              </a:ext>
            </a:extLst>
          </p:cNvPr>
          <p:cNvSpPr txBox="1"/>
          <p:nvPr/>
        </p:nvSpPr>
        <p:spPr>
          <a:xfrm>
            <a:off x="5575177" y="7899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11,8 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B2BB2-546E-4755-AA1E-C85F3AB7D508}"/>
              </a:ext>
            </a:extLst>
          </p:cNvPr>
          <p:cNvSpPr txBox="1"/>
          <p:nvPr/>
        </p:nvSpPr>
        <p:spPr>
          <a:xfrm rot="5400000">
            <a:off x="11741772" y="3048571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0DE4AE9-0AE0-4D7F-841C-7BE813F60854}"/>
              </a:ext>
            </a:extLst>
          </p:cNvPr>
          <p:cNvSpPr/>
          <p:nvPr/>
        </p:nvSpPr>
        <p:spPr>
          <a:xfrm>
            <a:off x="8103336" y="523633"/>
            <a:ext cx="664883" cy="102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ECDB7C2-CC9E-43DF-B48D-9A1E1546B7F1}"/>
              </a:ext>
            </a:extLst>
          </p:cNvPr>
          <p:cNvSpPr txBox="1"/>
          <p:nvPr/>
        </p:nvSpPr>
        <p:spPr>
          <a:xfrm>
            <a:off x="7658635" y="41977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Кабинет автоматизации и робототехники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30C0EA-1EF7-452A-86B9-62AF85F0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04" y="417353"/>
            <a:ext cx="2084149" cy="92550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7D3DF60-3EFF-4F5F-94DD-BDCED8A61175}"/>
              </a:ext>
            </a:extLst>
          </p:cNvPr>
          <p:cNvSpPr txBox="1"/>
          <p:nvPr/>
        </p:nvSpPr>
        <p:spPr>
          <a:xfrm>
            <a:off x="551304" y="1266078"/>
            <a:ext cx="21417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Генератор сигналов произвольной формы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ABD30-127B-4DAE-8C81-4C98B0119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898" y="459459"/>
            <a:ext cx="680358" cy="93796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13C1C05-A50B-43D2-BE61-0502E886D8EC}"/>
              </a:ext>
            </a:extLst>
          </p:cNvPr>
          <p:cNvSpPr txBox="1"/>
          <p:nvPr/>
        </p:nvSpPr>
        <p:spPr>
          <a:xfrm>
            <a:off x="2939883" y="1497611"/>
            <a:ext cx="1518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Источник питания 0-30V-5A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75159C8-38A5-44A7-876F-FE9D38E83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433" y="624506"/>
            <a:ext cx="2006545" cy="118032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EBD2740-5750-4192-8C4F-E3E9074CEA69}"/>
              </a:ext>
            </a:extLst>
          </p:cNvPr>
          <p:cNvSpPr txBox="1"/>
          <p:nvPr/>
        </p:nvSpPr>
        <p:spPr>
          <a:xfrm>
            <a:off x="4417279" y="1905010"/>
            <a:ext cx="2594499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dirty="0"/>
              <a:t> Осциллограф цифровой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4EBD5C-3856-4AA2-A2F9-06FBABC55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777" y="500676"/>
            <a:ext cx="2122787" cy="1552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6FAA85-6BFA-409F-8F3D-C0C53C5B7803}"/>
              </a:ext>
            </a:extLst>
          </p:cNvPr>
          <p:cNvSpPr txBox="1"/>
          <p:nvPr/>
        </p:nvSpPr>
        <p:spPr>
          <a:xfrm>
            <a:off x="7321577" y="2044459"/>
            <a:ext cx="201681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dirty="0"/>
              <a:t>Паяльная станция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F326276-41CA-424E-B32D-D1BB339487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868" y="3934373"/>
            <a:ext cx="1475448" cy="158083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0FA9FA7-0471-411B-9BDC-B2CF520C017E}"/>
              </a:ext>
            </a:extLst>
          </p:cNvPr>
          <p:cNvSpPr txBox="1"/>
          <p:nvPr/>
        </p:nvSpPr>
        <p:spPr>
          <a:xfrm>
            <a:off x="704196" y="5613362"/>
            <a:ext cx="2235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УСТАНОВКА УЧЕБНАЯ НА БАЗЕ РОБОТА-МАНИПУЛЯТОРА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7F4E4CD-2805-4C2B-B878-83CF1E147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4702" y="344686"/>
            <a:ext cx="1701989" cy="162980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8FF5D79-FDDF-42EF-8764-5CE4BAE2185A}"/>
              </a:ext>
            </a:extLst>
          </p:cNvPr>
          <p:cNvSpPr txBox="1"/>
          <p:nvPr/>
        </p:nvSpPr>
        <p:spPr>
          <a:xfrm>
            <a:off x="9699957" y="2041535"/>
            <a:ext cx="17167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ЭЛЕКТРОННЫЙ КОНСТРУКТОР УМНЫЙ ДОМ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8013BE-1360-44EE-B7C5-C374822A67F6}"/>
              </a:ext>
            </a:extLst>
          </p:cNvPr>
          <p:cNvSpPr txBox="1"/>
          <p:nvPr/>
        </p:nvSpPr>
        <p:spPr>
          <a:xfrm>
            <a:off x="10196819" y="5585716"/>
            <a:ext cx="1955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НАБОР РОБОТОТЕХНИКИ ПРОФЕССИОНАЛЬНЫЙ УРОВЕНЬ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184928-2665-45B5-8DC4-EC1C458AD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6052" y="3707314"/>
            <a:ext cx="1880757" cy="18064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398304-83ED-426C-A230-8AAAABD50C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672" y="3876954"/>
            <a:ext cx="1943094" cy="185654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681DFA32-3565-4751-8CB1-000EC8F9CFA3}"/>
              </a:ext>
            </a:extLst>
          </p:cNvPr>
          <p:cNvSpPr txBox="1"/>
          <p:nvPr/>
        </p:nvSpPr>
        <p:spPr>
          <a:xfrm>
            <a:off x="7852335" y="5771829"/>
            <a:ext cx="2017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НАБОР РОБОТОТЕХНИКИ VEX IQ SUPER KIT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37F66D2-9BBE-423A-998A-E7C02184B0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404" y="4129750"/>
            <a:ext cx="2433023" cy="156025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6B32FAB-CA12-4E48-8AEE-4CFE5AFCE940}"/>
              </a:ext>
            </a:extLst>
          </p:cNvPr>
          <p:cNvSpPr txBox="1"/>
          <p:nvPr/>
        </p:nvSpPr>
        <p:spPr>
          <a:xfrm>
            <a:off x="5771705" y="5771829"/>
            <a:ext cx="1635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НАБОР ARDUINO "МАТРЕШКА Z"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6DC930F-A7F1-4F4F-81BC-9B00C1C9C3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5530" y="3945963"/>
            <a:ext cx="1795054" cy="191675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1FB3395-D889-4519-ADBE-D2BB1125487D}"/>
              </a:ext>
            </a:extLst>
          </p:cNvPr>
          <p:cNvSpPr txBox="1"/>
          <p:nvPr/>
        </p:nvSpPr>
        <p:spPr>
          <a:xfrm>
            <a:off x="3183860" y="5862715"/>
            <a:ext cx="20300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КОМПЛЕКТ LEGO EDUCATION "ГУРУ РОБОТОТЕХНИКИ"</a:t>
            </a:r>
          </a:p>
        </p:txBody>
      </p:sp>
    </p:spTree>
    <p:extLst>
      <p:ext uri="{BB962C8B-B14F-4D97-AF65-F5344CB8AC3E}">
        <p14:creationId xmlns:p14="http://schemas.microsoft.com/office/powerpoint/2010/main" val="840150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286</Words>
  <Application>Microsoft Office PowerPoint</Application>
  <PresentationFormat>Широкоэкранный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Gotham Pro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Зацепин</dc:creator>
  <cp:lastModifiedBy>Александр Зацепин</cp:lastModifiedBy>
  <cp:revision>12</cp:revision>
  <dcterms:created xsi:type="dcterms:W3CDTF">2020-08-20T01:24:20Z</dcterms:created>
  <dcterms:modified xsi:type="dcterms:W3CDTF">2020-08-20T03:23:51Z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1950365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